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2" r:id="rId4"/>
    <p:sldId id="263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CCFF66"/>
    <a:srgbClr val="FF6600"/>
    <a:srgbClr val="FF7C80"/>
    <a:srgbClr val="FFFF00"/>
    <a:srgbClr val="FF9966"/>
    <a:srgbClr val="66FFFF"/>
    <a:srgbClr val="CC99FF"/>
    <a:srgbClr val="66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7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D5C7A-DAB7-4E10-8021-9FBA3F91F968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39054-9649-424F-94CC-6A4F80D63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117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Rychlá</a:t>
            </a:r>
            <a:r>
              <a:rPr lang="cs-CZ" baseline="0" dirty="0" smtClean="0"/>
              <a:t> půjčka: 25, 50 až tisíce % </a:t>
            </a:r>
            <a:r>
              <a:rPr lang="cs-CZ" baseline="0" dirty="0" err="1" smtClean="0"/>
              <a:t>p.a</a:t>
            </a:r>
            <a:r>
              <a:rPr lang="cs-CZ" baseline="0" dirty="0" smtClean="0"/>
              <a:t>.	Akcie: 8-10% </a:t>
            </a:r>
            <a:r>
              <a:rPr lang="cs-CZ" baseline="0" dirty="0" err="1" smtClean="0"/>
              <a:t>p.a</a:t>
            </a:r>
            <a:r>
              <a:rPr lang="cs-CZ" baseline="0" dirty="0" smtClean="0"/>
              <a:t>.</a:t>
            </a:r>
          </a:p>
          <a:p>
            <a:r>
              <a:rPr lang="cs-CZ" baseline="0" dirty="0" smtClean="0"/>
              <a:t>Kreditní karta: 20 – 25% </a:t>
            </a:r>
            <a:r>
              <a:rPr lang="cs-CZ" baseline="0" dirty="0" err="1" smtClean="0"/>
              <a:t>p.a</a:t>
            </a:r>
            <a:r>
              <a:rPr lang="cs-CZ" baseline="0" dirty="0" smtClean="0"/>
              <a:t>.	Dluhopisy: 4% </a:t>
            </a:r>
            <a:r>
              <a:rPr lang="cs-CZ" baseline="0" dirty="0" err="1" smtClean="0"/>
              <a:t>p.a</a:t>
            </a:r>
            <a:r>
              <a:rPr lang="cs-CZ" baseline="0" dirty="0" smtClean="0"/>
              <a:t>.</a:t>
            </a:r>
          </a:p>
          <a:p>
            <a:r>
              <a:rPr lang="cs-CZ" baseline="0" dirty="0" smtClean="0"/>
              <a:t>Kontokorent: 20%		Termínovaný vklad: 3% </a:t>
            </a:r>
            <a:r>
              <a:rPr lang="cs-CZ" baseline="0" dirty="0" err="1" smtClean="0"/>
              <a:t>p.a</a:t>
            </a:r>
            <a:r>
              <a:rPr lang="cs-CZ" baseline="0" dirty="0" smtClean="0"/>
              <a:t>.</a:t>
            </a:r>
          </a:p>
          <a:p>
            <a:r>
              <a:rPr lang="cs-CZ" baseline="0" dirty="0" smtClean="0"/>
              <a:t>Leasing: 14 %		Peněžní trh: 2% </a:t>
            </a:r>
          </a:p>
          <a:p>
            <a:r>
              <a:rPr lang="cs-CZ" baseline="0" dirty="0" smtClean="0"/>
              <a:t>Spotřebitelský úvěr: 10 – 14%	Spořicí účet: 0,5 – 1%</a:t>
            </a:r>
          </a:p>
          <a:p>
            <a:r>
              <a:rPr lang="cs-CZ" baseline="0" dirty="0" smtClean="0"/>
              <a:t>Podnikatelský úvěr: 4 – 10%	Běžný účet: 0,01%</a:t>
            </a:r>
          </a:p>
          <a:p>
            <a:r>
              <a:rPr lang="cs-CZ" baseline="0" dirty="0" smtClean="0"/>
              <a:t>Hypoteční úvěr: 2-4%</a:t>
            </a: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39054-9649-424F-94CC-6A4F80D63C3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2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Rychlá</a:t>
            </a:r>
            <a:r>
              <a:rPr lang="cs-CZ" baseline="0" dirty="0" smtClean="0"/>
              <a:t> půjčka: 25, 50 až tisíce % </a:t>
            </a:r>
            <a:r>
              <a:rPr lang="cs-CZ" baseline="0" dirty="0" err="1" smtClean="0"/>
              <a:t>p.a</a:t>
            </a:r>
            <a:r>
              <a:rPr lang="cs-CZ" baseline="0" dirty="0" smtClean="0"/>
              <a:t>.	Akcie: 8-10% </a:t>
            </a:r>
            <a:r>
              <a:rPr lang="cs-CZ" baseline="0" dirty="0" err="1" smtClean="0"/>
              <a:t>p.a</a:t>
            </a:r>
            <a:r>
              <a:rPr lang="cs-CZ" baseline="0" dirty="0" smtClean="0"/>
              <a:t>.</a:t>
            </a:r>
          </a:p>
          <a:p>
            <a:r>
              <a:rPr lang="cs-CZ" baseline="0" dirty="0" smtClean="0"/>
              <a:t>Kreditní karta: 20 – 25% </a:t>
            </a:r>
            <a:r>
              <a:rPr lang="cs-CZ" baseline="0" dirty="0" err="1" smtClean="0"/>
              <a:t>p.a</a:t>
            </a:r>
            <a:r>
              <a:rPr lang="cs-CZ" baseline="0" dirty="0" smtClean="0"/>
              <a:t>.	Dluhopisy: 4% </a:t>
            </a:r>
            <a:r>
              <a:rPr lang="cs-CZ" baseline="0" dirty="0" err="1" smtClean="0"/>
              <a:t>p.a</a:t>
            </a:r>
            <a:r>
              <a:rPr lang="cs-CZ" baseline="0" dirty="0" smtClean="0"/>
              <a:t>.</a:t>
            </a:r>
          </a:p>
          <a:p>
            <a:r>
              <a:rPr lang="cs-CZ" baseline="0" dirty="0" smtClean="0"/>
              <a:t>Kontokorent: </a:t>
            </a:r>
            <a:r>
              <a:rPr lang="cs-CZ" baseline="0" dirty="0" smtClean="0"/>
              <a:t>20%		Termínovaný vklad: 3% </a:t>
            </a:r>
            <a:r>
              <a:rPr lang="cs-CZ" baseline="0" dirty="0" err="1" smtClean="0"/>
              <a:t>p.a</a:t>
            </a:r>
            <a:r>
              <a:rPr lang="cs-CZ" baseline="0" dirty="0" smtClean="0"/>
              <a:t>.</a:t>
            </a:r>
          </a:p>
          <a:p>
            <a:r>
              <a:rPr lang="cs-CZ" baseline="0" dirty="0" smtClean="0"/>
              <a:t>Leasing: 14 %		Peněžní trh: 2% </a:t>
            </a:r>
          </a:p>
          <a:p>
            <a:r>
              <a:rPr lang="cs-CZ" baseline="0" dirty="0" smtClean="0"/>
              <a:t>Spotřebitelský úvěr: 10 – 14%	Spořicí účet: 0,5 – 1%</a:t>
            </a:r>
          </a:p>
          <a:p>
            <a:r>
              <a:rPr lang="cs-CZ" baseline="0" dirty="0" smtClean="0"/>
              <a:t>Podnikatelský úvěr: 4 – 10%	Běžný účet: 0,01%</a:t>
            </a:r>
          </a:p>
          <a:p>
            <a:r>
              <a:rPr lang="cs-CZ" baseline="0" dirty="0" smtClean="0"/>
              <a:t>Hypoteční úvěr: 2-4%</a:t>
            </a:r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39054-9649-424F-94CC-6A4F80D63C3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2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/>
              <a:t>Kalkulačka RPSN na stránkách Finančního arbitra: http://www.finarbitr.cz/cs/informace-pro-verejnost/kalkulator-rpsn/vypocet-rpsn.html</a:t>
            </a:r>
          </a:p>
        </p:txBody>
      </p:sp>
      <p:sp>
        <p:nvSpPr>
          <p:cNvPr id="21508" name="Zástupný symbol pro záhlaví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ABC Finančního vzdělávání - 01 Počítání s procenty</a:t>
            </a:r>
          </a:p>
        </p:txBody>
      </p:sp>
      <p:sp>
        <p:nvSpPr>
          <p:cNvPr id="21509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3CF856-2FE6-4729-9F46-4A2CC8123034}" type="datetime1">
              <a:rPr lang="cs-CZ" smtClean="0"/>
              <a:pPr eaLnBrk="1" hangingPunct="1"/>
              <a:t>24.8.2016</a:t>
            </a:fld>
            <a:endParaRPr lang="cs-CZ" smtClean="0"/>
          </a:p>
        </p:txBody>
      </p:sp>
      <p:sp>
        <p:nvSpPr>
          <p:cNvPr id="21510" name="Zástupný symbol pro zápatí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@ ABC Finančního vzdělávání, o.p.s.</a:t>
            </a:r>
          </a:p>
        </p:txBody>
      </p:sp>
      <p:sp>
        <p:nvSpPr>
          <p:cNvPr id="21511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E7E48D-1414-46BD-92DA-F1FA6B559795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/>
              <a:t>Kalkulačka RPSN na stránkách Finančního arbitra: http</a:t>
            </a:r>
            <a:r>
              <a:rPr lang="cs-CZ" b="1" smtClean="0"/>
              <a:t>://www.finarbitr.cz/cs/informace-pro-verejnost/kalkulator-rpsn/vypocet-rpsn.html</a:t>
            </a:r>
          </a:p>
        </p:txBody>
      </p:sp>
      <p:sp>
        <p:nvSpPr>
          <p:cNvPr id="21508" name="Zástupný symbol pro záhlaví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ABC Finančního vzdělávání - 01 Počítání s procenty</a:t>
            </a:r>
          </a:p>
        </p:txBody>
      </p:sp>
      <p:sp>
        <p:nvSpPr>
          <p:cNvPr id="21509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3CF856-2FE6-4729-9F46-4A2CC8123034}" type="datetime1">
              <a:rPr lang="cs-CZ" smtClean="0"/>
              <a:pPr eaLnBrk="1" hangingPunct="1"/>
              <a:t>24.8.2016</a:t>
            </a:fld>
            <a:endParaRPr lang="cs-CZ" smtClean="0"/>
          </a:p>
        </p:txBody>
      </p:sp>
      <p:sp>
        <p:nvSpPr>
          <p:cNvPr id="21510" name="Zástupný symbol pro zápatí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@ ABC Finančního vzdělávání, o.p.s.</a:t>
            </a:r>
          </a:p>
        </p:txBody>
      </p:sp>
      <p:sp>
        <p:nvSpPr>
          <p:cNvPr id="21511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E7E48D-1414-46BD-92DA-F1FA6B559795}" type="slidenum">
              <a:rPr lang="cs-CZ" smtClean="0"/>
              <a:pPr eaLnBrk="1" hangingPunct="1"/>
              <a:t>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44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72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763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8979134"/>
      </p:ext>
    </p:extLst>
  </p:cSld>
  <p:clrMapOvr>
    <a:masterClrMapping/>
  </p:clrMapOvr>
  <p:transition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32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03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59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83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63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24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26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2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6855-EF41-4C0C-AB80-59B5C9BFC7E0}" type="datetimeFigureOut">
              <a:rPr lang="cs-CZ" smtClean="0"/>
              <a:t>24.8.2016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ADC63-3702-4FEB-B81C-BFFA65FB0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34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rbitr.cz/cs/informace-pro-verejnost/kalkulator-rpsn/vypocet-rpsn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32" t="1971" r="39305" b="2964"/>
          <a:stretch/>
        </p:blipFill>
        <p:spPr>
          <a:xfrm>
            <a:off x="3195916" y="1430157"/>
            <a:ext cx="2600220" cy="5200438"/>
          </a:xfrm>
        </p:spPr>
      </p:pic>
      <p:sp>
        <p:nvSpPr>
          <p:cNvPr id="5" name="TextovéPole 4"/>
          <p:cNvSpPr txBox="1"/>
          <p:nvPr/>
        </p:nvSpPr>
        <p:spPr>
          <a:xfrm>
            <a:off x="323528" y="11663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KOLIK TO NESE? </a:t>
            </a:r>
          </a:p>
          <a:p>
            <a:pPr algn="ctr"/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Umísti podle úroku, který platíš nebo inkasuješ v % ročně = </a:t>
            </a:r>
            <a:r>
              <a:rPr lang="cs-CZ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p.a</a:t>
            </a: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cs-CZ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07904" y="9087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% úrok </a:t>
            </a:r>
            <a:r>
              <a:rPr lang="cs-CZ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p.a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cs-CZ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932040" y="364781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>
                <a:solidFill>
                  <a:schemeClr val="tx1"/>
                </a:solidFill>
              </a:rPr>
              <a:t>0%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932040" y="31409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5%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932040" y="26369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10%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932040" y="21328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15%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932040" y="1691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/>
              <a:t>2</a:t>
            </a:r>
            <a:r>
              <a:rPr lang="cs-CZ" dirty="0" smtClean="0"/>
              <a:t>0%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932040" y="41490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- 5%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004048" y="46708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- 10%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04048" y="51925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- 15%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974865" y="5714276"/>
            <a:ext cx="1181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- </a:t>
            </a:r>
            <a:r>
              <a:rPr lang="sk-SK" dirty="0" smtClean="0"/>
              <a:t>20%  a </a:t>
            </a:r>
            <a:r>
              <a:rPr lang="sk-SK" dirty="0" err="1" smtClean="0"/>
              <a:t>více</a:t>
            </a:r>
            <a:endParaRPr lang="cs-CZ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0" y="3647818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0" y="3359786"/>
            <a:ext cx="2339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1">
                    <a:lumMod val="65000"/>
                  </a:schemeClr>
                </a:solidFill>
              </a:rPr>
              <a:t>INFLACE 2%</a:t>
            </a:r>
            <a:endParaRPr lang="cs-CZ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Zaoblený obdélníkový popisek 17"/>
          <p:cNvSpPr/>
          <p:nvPr/>
        </p:nvSpPr>
        <p:spPr>
          <a:xfrm>
            <a:off x="179512" y="6186310"/>
            <a:ext cx="1800200" cy="360040"/>
          </a:xfrm>
          <a:prstGeom prst="wedgeRoundRectCallout">
            <a:avLst>
              <a:gd name="adj1" fmla="val 85304"/>
              <a:gd name="adj2" fmla="val 8168"/>
              <a:gd name="adj3" fmla="val 16667"/>
            </a:avLst>
          </a:prstGeom>
          <a:solidFill>
            <a:srgbClr val="CC99FF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HYPOTEČNÍ ÚVĚR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Zaoblený obdélníkový popisek 18"/>
          <p:cNvSpPr/>
          <p:nvPr/>
        </p:nvSpPr>
        <p:spPr>
          <a:xfrm>
            <a:off x="179512" y="5685980"/>
            <a:ext cx="1800200" cy="479324"/>
          </a:xfrm>
          <a:prstGeom prst="wedgeRoundRectCallout">
            <a:avLst>
              <a:gd name="adj1" fmla="val 85304"/>
              <a:gd name="adj2" fmla="val 8168"/>
              <a:gd name="adj3" fmla="val 16667"/>
            </a:avLst>
          </a:prstGeom>
          <a:solidFill>
            <a:srgbClr val="66CCFF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SPOTŘEBITELSKÝ ÚVĚR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Zaoblený obdélníkový popisek 19"/>
          <p:cNvSpPr/>
          <p:nvPr/>
        </p:nvSpPr>
        <p:spPr>
          <a:xfrm>
            <a:off x="172760" y="5208892"/>
            <a:ext cx="1800200" cy="452356"/>
          </a:xfrm>
          <a:prstGeom prst="wedgeRoundRectCallout">
            <a:avLst>
              <a:gd name="adj1" fmla="val 85304"/>
              <a:gd name="adj2" fmla="val 8168"/>
              <a:gd name="adj3" fmla="val 16667"/>
            </a:avLst>
          </a:prstGeom>
          <a:solidFill>
            <a:srgbClr val="66FFFF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PODNIKATELSKÝ ÚVĚR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Zaoblený obdélníkový popisek 20"/>
          <p:cNvSpPr/>
          <p:nvPr/>
        </p:nvSpPr>
        <p:spPr>
          <a:xfrm>
            <a:off x="172118" y="4797152"/>
            <a:ext cx="1800200" cy="390492"/>
          </a:xfrm>
          <a:prstGeom prst="wedgeRoundRectCallout">
            <a:avLst>
              <a:gd name="adj1" fmla="val 85304"/>
              <a:gd name="adj2" fmla="val 8168"/>
              <a:gd name="adj3" fmla="val 16667"/>
            </a:avLst>
          </a:prstGeom>
          <a:solidFill>
            <a:srgbClr val="FFCC00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KREDITNÍ KARTA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Zaoblený obdélníkový popisek 21"/>
          <p:cNvSpPr/>
          <p:nvPr/>
        </p:nvSpPr>
        <p:spPr>
          <a:xfrm>
            <a:off x="179512" y="4271909"/>
            <a:ext cx="1800200" cy="493006"/>
          </a:xfrm>
          <a:prstGeom prst="wedgeRoundRectCallout">
            <a:avLst>
              <a:gd name="adj1" fmla="val 85304"/>
              <a:gd name="adj2" fmla="val 8168"/>
              <a:gd name="adj3" fmla="val 16667"/>
            </a:avLst>
          </a:prstGeom>
          <a:solidFill>
            <a:srgbClr val="FF9966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RYCHLÁ PŮJČKA (bez registru)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Zaoblený obdélníkový popisek 24"/>
          <p:cNvSpPr/>
          <p:nvPr/>
        </p:nvSpPr>
        <p:spPr>
          <a:xfrm>
            <a:off x="7164288" y="6360606"/>
            <a:ext cx="1800200" cy="308753"/>
          </a:xfrm>
          <a:prstGeom prst="wedgeRoundRectCallout">
            <a:avLst>
              <a:gd name="adj1" fmla="val -83000"/>
              <a:gd name="adj2" fmla="val 6273"/>
              <a:gd name="adj3" fmla="val 16667"/>
            </a:avLst>
          </a:prstGeom>
          <a:solidFill>
            <a:srgbClr val="FFFF00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BĚŽNÝ ÚČET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Zaoblený obdélníkový popisek 25"/>
          <p:cNvSpPr/>
          <p:nvPr/>
        </p:nvSpPr>
        <p:spPr>
          <a:xfrm>
            <a:off x="7164288" y="5949280"/>
            <a:ext cx="1800200" cy="360040"/>
          </a:xfrm>
          <a:prstGeom prst="wedgeRoundRectCallout">
            <a:avLst>
              <a:gd name="adj1" fmla="val -83000"/>
              <a:gd name="adj2" fmla="val 6273"/>
              <a:gd name="adj3" fmla="val 16667"/>
            </a:avLst>
          </a:prstGeom>
          <a:solidFill>
            <a:srgbClr val="FF7C80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SPOŘICÍ ÚČET</a:t>
            </a:r>
          </a:p>
        </p:txBody>
      </p:sp>
      <p:sp>
        <p:nvSpPr>
          <p:cNvPr id="27" name="Zaoblený obdélníkový popisek 26"/>
          <p:cNvSpPr/>
          <p:nvPr/>
        </p:nvSpPr>
        <p:spPr>
          <a:xfrm>
            <a:off x="7148942" y="5409004"/>
            <a:ext cx="1800200" cy="516638"/>
          </a:xfrm>
          <a:prstGeom prst="wedgeRoundRectCallout">
            <a:avLst>
              <a:gd name="adj1" fmla="val -83000"/>
              <a:gd name="adj2" fmla="val 6273"/>
              <a:gd name="adj3" fmla="val 16667"/>
            </a:avLst>
          </a:prstGeom>
          <a:solidFill>
            <a:srgbClr val="FF6600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TERMÍNOVANÝ VKLAD</a:t>
            </a:r>
          </a:p>
        </p:txBody>
      </p:sp>
      <p:sp>
        <p:nvSpPr>
          <p:cNvPr id="28" name="Zaoblený obdélníkový popisek 27"/>
          <p:cNvSpPr/>
          <p:nvPr/>
        </p:nvSpPr>
        <p:spPr>
          <a:xfrm>
            <a:off x="7148942" y="5007278"/>
            <a:ext cx="1800200" cy="370531"/>
          </a:xfrm>
          <a:prstGeom prst="wedgeRoundRectCallout">
            <a:avLst>
              <a:gd name="adj1" fmla="val -83000"/>
              <a:gd name="adj2" fmla="val 6273"/>
              <a:gd name="adj3" fmla="val 16667"/>
            </a:avLst>
          </a:prstGeom>
          <a:solidFill>
            <a:srgbClr val="CCFF66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PENĚŽNÍ TRH</a:t>
            </a:r>
          </a:p>
        </p:txBody>
      </p:sp>
      <p:sp>
        <p:nvSpPr>
          <p:cNvPr id="29" name="Zaoblený obdélníkový popisek 28"/>
          <p:cNvSpPr/>
          <p:nvPr/>
        </p:nvSpPr>
        <p:spPr>
          <a:xfrm>
            <a:off x="7134384" y="4617132"/>
            <a:ext cx="1800200" cy="360040"/>
          </a:xfrm>
          <a:prstGeom prst="wedgeRoundRectCallout">
            <a:avLst>
              <a:gd name="adj1" fmla="val -83000"/>
              <a:gd name="adj2" fmla="val 6273"/>
              <a:gd name="adj3" fmla="val 16667"/>
            </a:avLst>
          </a:prstGeom>
          <a:solidFill>
            <a:srgbClr val="99FF66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DLUHOPISY</a:t>
            </a:r>
          </a:p>
        </p:txBody>
      </p:sp>
      <p:sp>
        <p:nvSpPr>
          <p:cNvPr id="30" name="Zaoblený obdélníkový popisek 29"/>
          <p:cNvSpPr/>
          <p:nvPr/>
        </p:nvSpPr>
        <p:spPr>
          <a:xfrm>
            <a:off x="7134384" y="4206564"/>
            <a:ext cx="1800200" cy="360040"/>
          </a:xfrm>
          <a:prstGeom prst="wedgeRoundRectCallout">
            <a:avLst>
              <a:gd name="adj1" fmla="val -83000"/>
              <a:gd name="adj2" fmla="val 6273"/>
              <a:gd name="adj3" fmla="val 16667"/>
            </a:avLst>
          </a:prstGeom>
          <a:solidFill>
            <a:srgbClr val="92D050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AKCIE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758841" y="1259468"/>
            <a:ext cx="1181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v</a:t>
            </a:r>
            <a:r>
              <a:rPr lang="sk-SK" dirty="0" err="1" smtClean="0"/>
              <a:t>íce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2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3647818"/>
            <a:ext cx="9144000" cy="321018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32" t="1971" r="39305" b="2964"/>
          <a:stretch/>
        </p:blipFill>
        <p:spPr>
          <a:xfrm>
            <a:off x="3195916" y="1430157"/>
            <a:ext cx="2600220" cy="5200438"/>
          </a:xfrm>
        </p:spPr>
      </p:pic>
      <p:sp>
        <p:nvSpPr>
          <p:cNvPr id="5" name="TextovéPole 4"/>
          <p:cNvSpPr txBox="1"/>
          <p:nvPr/>
        </p:nvSpPr>
        <p:spPr>
          <a:xfrm>
            <a:off x="323528" y="11663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KOLIK TO NESE? - ŘEŠENÍ</a:t>
            </a:r>
          </a:p>
          <a:p>
            <a:pPr algn="ctr"/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Umísti podle úroku, který platíš nebo inkasuješ v % ročně = </a:t>
            </a:r>
            <a:r>
              <a:rPr lang="cs-CZ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p.a</a:t>
            </a: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cs-CZ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07904" y="9087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% úrok </a:t>
            </a:r>
            <a:r>
              <a:rPr lang="cs-CZ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p.a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cs-CZ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932040" y="26369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10%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932040" y="21328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15%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932040" y="1691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/>
              <a:t>2</a:t>
            </a:r>
            <a:r>
              <a:rPr lang="cs-CZ" dirty="0" smtClean="0"/>
              <a:t>0%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932040" y="41490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- 5%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004048" y="46708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- 10%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04048" y="51925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- 15%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974865" y="5714276"/>
            <a:ext cx="1181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- </a:t>
            </a:r>
            <a:r>
              <a:rPr lang="sk-SK" dirty="0" smtClean="0"/>
              <a:t>20%  a </a:t>
            </a:r>
            <a:r>
              <a:rPr lang="sk-SK" dirty="0" err="1" smtClean="0"/>
              <a:t>více</a:t>
            </a:r>
            <a:endParaRPr lang="cs-CZ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0" y="3647818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0" y="3359786"/>
            <a:ext cx="2339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1">
                    <a:lumMod val="65000"/>
                  </a:schemeClr>
                </a:solidFill>
              </a:rPr>
              <a:t>INFLACE 2%</a:t>
            </a:r>
            <a:endParaRPr lang="cs-CZ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Zaoblený obdélníkový popisek 17"/>
          <p:cNvSpPr/>
          <p:nvPr/>
        </p:nvSpPr>
        <p:spPr>
          <a:xfrm>
            <a:off x="1169876" y="3513674"/>
            <a:ext cx="2440422" cy="360040"/>
          </a:xfrm>
          <a:prstGeom prst="wedgeRoundRectCallout">
            <a:avLst>
              <a:gd name="adj1" fmla="val 95917"/>
              <a:gd name="adj2" fmla="val 95352"/>
              <a:gd name="adj3" fmla="val 16667"/>
            </a:avLst>
          </a:prstGeom>
          <a:solidFill>
            <a:srgbClr val="CC99FF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HYPOTEČNÍ </a:t>
            </a:r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ÚVĚR (2-4%)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Zaoblený obdélníkový popisek 18"/>
          <p:cNvSpPr/>
          <p:nvPr/>
        </p:nvSpPr>
        <p:spPr>
          <a:xfrm>
            <a:off x="1835696" y="4677868"/>
            <a:ext cx="1800200" cy="479324"/>
          </a:xfrm>
          <a:prstGeom prst="wedgeRoundRectCallout">
            <a:avLst>
              <a:gd name="adj1" fmla="val 85304"/>
              <a:gd name="adj2" fmla="val 8168"/>
              <a:gd name="adj3" fmla="val 16667"/>
            </a:avLst>
          </a:prstGeom>
          <a:solidFill>
            <a:srgbClr val="66CCFF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SPOTŘEBITELSKÝ </a:t>
            </a:r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ÚVĚR (10-14%)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Zaoblený obdélníkový popisek 19"/>
          <p:cNvSpPr/>
          <p:nvPr/>
        </p:nvSpPr>
        <p:spPr>
          <a:xfrm>
            <a:off x="1810098" y="3934228"/>
            <a:ext cx="1800200" cy="452356"/>
          </a:xfrm>
          <a:prstGeom prst="wedgeRoundRectCallout">
            <a:avLst>
              <a:gd name="adj1" fmla="val 93643"/>
              <a:gd name="adj2" fmla="val 23253"/>
              <a:gd name="adj3" fmla="val 16667"/>
            </a:avLst>
          </a:prstGeom>
          <a:solidFill>
            <a:srgbClr val="66FFFF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PODNIKATELSKÝ </a:t>
            </a:r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ÚVĚR (4-10%)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Zaoblený obdélníkový popisek 20"/>
          <p:cNvSpPr/>
          <p:nvPr/>
        </p:nvSpPr>
        <p:spPr>
          <a:xfrm>
            <a:off x="1835696" y="5714276"/>
            <a:ext cx="1800200" cy="468909"/>
          </a:xfrm>
          <a:prstGeom prst="wedgeRoundRectCallout">
            <a:avLst>
              <a:gd name="adj1" fmla="val 85304"/>
              <a:gd name="adj2" fmla="val 8168"/>
              <a:gd name="adj3" fmla="val 16667"/>
            </a:avLst>
          </a:prstGeom>
          <a:solidFill>
            <a:srgbClr val="FFCC00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KREDITNÍ </a:t>
            </a:r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KARTA (20-25%)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Zaoblený obdélníkový popisek 21"/>
          <p:cNvSpPr/>
          <p:nvPr/>
        </p:nvSpPr>
        <p:spPr>
          <a:xfrm>
            <a:off x="1907704" y="6268479"/>
            <a:ext cx="1800200" cy="493006"/>
          </a:xfrm>
          <a:prstGeom prst="wedgeRoundRectCallout">
            <a:avLst>
              <a:gd name="adj1" fmla="val 92127"/>
              <a:gd name="adj2" fmla="val 49692"/>
              <a:gd name="adj3" fmla="val 16667"/>
            </a:avLst>
          </a:prstGeom>
          <a:solidFill>
            <a:srgbClr val="FF9966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RYCHLÁ PŮJČKA </a:t>
            </a:r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(30-3tis%)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Zaoblený obdélníkový popisek 24"/>
          <p:cNvSpPr/>
          <p:nvPr/>
        </p:nvSpPr>
        <p:spPr>
          <a:xfrm>
            <a:off x="5812344" y="4307201"/>
            <a:ext cx="2000016" cy="363611"/>
          </a:xfrm>
          <a:prstGeom prst="wedgeRoundRectCallout">
            <a:avLst>
              <a:gd name="adj1" fmla="val -122877"/>
              <a:gd name="adj2" fmla="val -190887"/>
              <a:gd name="adj3" fmla="val 16667"/>
            </a:avLst>
          </a:prstGeom>
          <a:solidFill>
            <a:srgbClr val="FFFF00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BĚŽNÝ </a:t>
            </a:r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ÚČET (0,1%)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Zaoblený obdélníkový popisek 25"/>
          <p:cNvSpPr/>
          <p:nvPr/>
        </p:nvSpPr>
        <p:spPr>
          <a:xfrm>
            <a:off x="5842248" y="3844988"/>
            <a:ext cx="1970112" cy="360040"/>
          </a:xfrm>
          <a:prstGeom prst="wedgeRoundRectCallout">
            <a:avLst>
              <a:gd name="adj1" fmla="val -125652"/>
              <a:gd name="adj2" fmla="val -77121"/>
              <a:gd name="adj3" fmla="val 16667"/>
            </a:avLst>
          </a:prstGeom>
          <a:solidFill>
            <a:srgbClr val="FF7C80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SPOŘICÍ </a:t>
            </a:r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ÚČET (1%)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Zaoblený obdélníkový popisek 26"/>
          <p:cNvSpPr/>
          <p:nvPr/>
        </p:nvSpPr>
        <p:spPr>
          <a:xfrm>
            <a:off x="5892820" y="2852936"/>
            <a:ext cx="1800200" cy="516638"/>
          </a:xfrm>
          <a:prstGeom prst="wedgeRoundRectCallout">
            <a:avLst>
              <a:gd name="adj1" fmla="val -130762"/>
              <a:gd name="adj2" fmla="val 88164"/>
              <a:gd name="adj3" fmla="val 16667"/>
            </a:avLst>
          </a:prstGeom>
          <a:solidFill>
            <a:srgbClr val="FF6600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TERMÍNOVANÝ </a:t>
            </a:r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VKLAD (3%)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Zaoblený obdélníkový popisek 27"/>
          <p:cNvSpPr/>
          <p:nvPr/>
        </p:nvSpPr>
        <p:spPr>
          <a:xfrm>
            <a:off x="5865525" y="3429000"/>
            <a:ext cx="1800200" cy="370531"/>
          </a:xfrm>
          <a:prstGeom prst="wedgeRoundRectCallout">
            <a:avLst>
              <a:gd name="adj1" fmla="val -131520"/>
              <a:gd name="adj2" fmla="val 17322"/>
              <a:gd name="adj3" fmla="val 16667"/>
            </a:avLst>
          </a:prstGeom>
          <a:solidFill>
            <a:srgbClr val="CCFF66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PENĚŽNÍ </a:t>
            </a:r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TRH (2%)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Zaoblený obdélníkový popisek 28"/>
          <p:cNvSpPr/>
          <p:nvPr/>
        </p:nvSpPr>
        <p:spPr>
          <a:xfrm>
            <a:off x="5892820" y="2251719"/>
            <a:ext cx="1800200" cy="360040"/>
          </a:xfrm>
          <a:prstGeom prst="wedgeRoundRectCallout">
            <a:avLst>
              <a:gd name="adj1" fmla="val -129246"/>
              <a:gd name="adj2" fmla="val 282987"/>
              <a:gd name="adj3" fmla="val 16667"/>
            </a:avLst>
          </a:prstGeom>
          <a:solidFill>
            <a:srgbClr val="99FF66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DLUHOPISY (4%)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Zaoblený obdélníkový popisek 29"/>
          <p:cNvSpPr/>
          <p:nvPr/>
        </p:nvSpPr>
        <p:spPr>
          <a:xfrm>
            <a:off x="5865525" y="1769894"/>
            <a:ext cx="1800200" cy="360040"/>
          </a:xfrm>
          <a:prstGeom prst="wedgeRoundRectCallout">
            <a:avLst>
              <a:gd name="adj1" fmla="val -129246"/>
              <a:gd name="adj2" fmla="val 260244"/>
              <a:gd name="adj3" fmla="val 16667"/>
            </a:avLst>
          </a:prstGeom>
          <a:solidFill>
            <a:srgbClr val="92D050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AKCIE (8–12%)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758841" y="1259468"/>
            <a:ext cx="1181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v</a:t>
            </a:r>
            <a:r>
              <a:rPr lang="sk-SK" dirty="0" err="1" smtClean="0"/>
              <a:t>íce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932040" y="31409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5%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932040" y="364781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>
                <a:solidFill>
                  <a:schemeClr val="tx1"/>
                </a:solidFill>
              </a:rPr>
              <a:t>0%</a:t>
            </a:r>
          </a:p>
        </p:txBody>
      </p:sp>
    </p:spTree>
    <p:extLst>
      <p:ext uri="{BB962C8B-B14F-4D97-AF65-F5344CB8AC3E}">
        <p14:creationId xmlns:p14="http://schemas.microsoft.com/office/powerpoint/2010/main" val="403287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755650" y="1898595"/>
            <a:ext cx="2880246" cy="287338"/>
          </a:xfrm>
          <a:prstGeom prst="roundRect">
            <a:avLst/>
          </a:prstGeom>
          <a:solidFill>
            <a:srgbClr val="99FF66"/>
          </a:solidFill>
          <a:ln w="317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E692A6"/>
              </a:solidFill>
            </a:endParaRPr>
          </a:p>
        </p:txBody>
      </p:sp>
      <p:sp>
        <p:nvSpPr>
          <p:cNvPr id="8" name="Zástupný symbol pro text 1"/>
          <p:cNvSpPr txBox="1">
            <a:spLocks/>
          </p:cNvSpPr>
          <p:nvPr/>
        </p:nvSpPr>
        <p:spPr bwMode="auto">
          <a:xfrm>
            <a:off x="269875" y="333375"/>
            <a:ext cx="7016750" cy="431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cs-CZ"/>
            </a:defPPr>
            <a:lvl1pPr marL="342900" indent="-342900">
              <a:spcBef>
                <a:spcPct val="20000"/>
              </a:spcBef>
              <a:buClr>
                <a:srgbClr val="EB0000"/>
              </a:buClr>
              <a:defRPr sz="2400" b="1" i="0" cap="all" baseline="0">
                <a:solidFill>
                  <a:srgbClr val="EB0000"/>
                </a:solidFill>
                <a:latin typeface="+mn-lt"/>
              </a:defRPr>
            </a:lvl1pPr>
            <a:lvl2pPr>
              <a:defRPr sz="3600">
                <a:solidFill>
                  <a:srgbClr val="EB0000"/>
                </a:solidFill>
              </a:defRPr>
            </a:lvl2pPr>
            <a:lvl3pPr>
              <a:defRPr sz="3600">
                <a:solidFill>
                  <a:srgbClr val="EB0000"/>
                </a:solidFill>
              </a:defRPr>
            </a:lvl3pPr>
            <a:lvl4pPr>
              <a:defRPr sz="3600">
                <a:solidFill>
                  <a:srgbClr val="EB0000"/>
                </a:solidFill>
              </a:defRPr>
            </a:lvl4pPr>
            <a:lvl5pPr>
              <a:defRPr sz="3600">
                <a:solidFill>
                  <a:srgbClr val="EB0000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B0000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B0000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B0000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B0000"/>
                </a:solidFill>
              </a:defRPr>
            </a:lvl9pPr>
          </a:lstStyle>
          <a:p>
            <a:pPr>
              <a:defRPr/>
            </a:pPr>
            <a:r>
              <a:rPr lang="cs-CZ" dirty="0" smtClean="0"/>
              <a:t>OTÁZKY</a:t>
            </a:r>
            <a:endParaRPr lang="cs-CZ" dirty="0" smtClean="0"/>
          </a:p>
        </p:txBody>
      </p:sp>
      <p:sp>
        <p:nvSpPr>
          <p:cNvPr id="13321" name="TextovéPole 3"/>
          <p:cNvSpPr txBox="1">
            <a:spLocks noChangeArrowheads="1"/>
          </p:cNvSpPr>
          <p:nvPr/>
        </p:nvSpPr>
        <p:spPr bwMode="auto">
          <a:xfrm>
            <a:off x="280988" y="3089275"/>
            <a:ext cx="83232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dirty="0"/>
              <a:t>2.  </a:t>
            </a:r>
            <a:r>
              <a:rPr lang="cs-CZ" b="1" dirty="0" smtClean="0"/>
              <a:t>S jakými dalšími zkratkami se můžeme setkat? </a:t>
            </a:r>
            <a:endParaRPr lang="cs-CZ" sz="1600" dirty="0"/>
          </a:p>
          <a:p>
            <a:pPr lvl="1" eaLnBrk="1" hangingPunct="1">
              <a:buFontTx/>
              <a:buAutoNum type="alphaLcParenR"/>
            </a:pPr>
            <a:r>
              <a:rPr lang="cs-CZ" dirty="0" err="1"/>
              <a:t>p</a:t>
            </a:r>
            <a:r>
              <a:rPr lang="cs-CZ" dirty="0" err="1" smtClean="0"/>
              <a:t>.m</a:t>
            </a:r>
            <a:r>
              <a:rPr lang="cs-CZ" dirty="0" smtClean="0"/>
              <a:t>.= </a:t>
            </a:r>
            <a:endParaRPr lang="cs-CZ" dirty="0"/>
          </a:p>
          <a:p>
            <a:pPr lvl="1" eaLnBrk="1" hangingPunct="1">
              <a:buFontTx/>
              <a:buAutoNum type="alphaLcParenR"/>
            </a:pPr>
            <a:r>
              <a:rPr lang="cs-CZ" dirty="0" err="1"/>
              <a:t>p</a:t>
            </a:r>
            <a:r>
              <a:rPr lang="cs-CZ" dirty="0" err="1" smtClean="0"/>
              <a:t>.q</a:t>
            </a:r>
            <a:r>
              <a:rPr lang="cs-CZ" dirty="0" smtClean="0"/>
              <a:t>. =  </a:t>
            </a:r>
            <a:endParaRPr lang="cs-CZ" dirty="0"/>
          </a:p>
          <a:p>
            <a:pPr lvl="1" eaLnBrk="1" hangingPunct="1">
              <a:buFontTx/>
              <a:buAutoNum type="alphaLcParenR"/>
            </a:pPr>
            <a:r>
              <a:rPr lang="cs-CZ" dirty="0" err="1"/>
              <a:t>p</a:t>
            </a:r>
            <a:r>
              <a:rPr lang="cs-CZ" dirty="0" err="1" smtClean="0"/>
              <a:t>.d</a:t>
            </a:r>
            <a:r>
              <a:rPr lang="cs-CZ" dirty="0" smtClean="0"/>
              <a:t>. = 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737196" y="5589240"/>
            <a:ext cx="3618779" cy="287338"/>
          </a:xfrm>
          <a:prstGeom prst="roundRect">
            <a:avLst/>
          </a:prstGeom>
          <a:solidFill>
            <a:srgbClr val="99FF66"/>
          </a:solidFill>
          <a:ln w="317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E692A6"/>
              </a:solidFill>
            </a:endParaRPr>
          </a:p>
        </p:txBody>
      </p:sp>
      <p:sp>
        <p:nvSpPr>
          <p:cNvPr id="9" name="TextovéPole 3"/>
          <p:cNvSpPr txBox="1"/>
          <p:nvPr/>
        </p:nvSpPr>
        <p:spPr bwMode="auto">
          <a:xfrm>
            <a:off x="280988" y="1303600"/>
            <a:ext cx="832326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b="1" dirty="0" smtClean="0"/>
              <a:t>1. </a:t>
            </a:r>
            <a:r>
              <a:rPr lang="cs-CZ" b="1" dirty="0" smtClean="0"/>
              <a:t>Co znamená zkratka </a:t>
            </a:r>
            <a:r>
              <a:rPr lang="cs-CZ" b="1" dirty="0" err="1" smtClean="0"/>
              <a:t>p.a</a:t>
            </a:r>
            <a:r>
              <a:rPr lang="cs-CZ" b="1" dirty="0" smtClean="0"/>
              <a:t>.?</a:t>
            </a:r>
            <a:endParaRPr lang="cs-CZ" sz="1600" dirty="0"/>
          </a:p>
          <a:p>
            <a:pPr lvl="1">
              <a:defRPr/>
            </a:pPr>
            <a:endParaRPr lang="cs-CZ" dirty="0" smtClean="0"/>
          </a:p>
          <a:p>
            <a:pPr marL="800100" lvl="1" indent="-342900">
              <a:buFontTx/>
              <a:buAutoNum type="alphaLcParenR"/>
              <a:defRPr/>
            </a:pPr>
            <a:r>
              <a:rPr lang="cs-CZ" dirty="0"/>
              <a:t>p</a:t>
            </a:r>
            <a:r>
              <a:rPr lang="cs-CZ" dirty="0" smtClean="0"/>
              <a:t>er </a:t>
            </a:r>
            <a:r>
              <a:rPr lang="cs-CZ" dirty="0" err="1" smtClean="0"/>
              <a:t>annum</a:t>
            </a:r>
            <a:r>
              <a:rPr lang="cs-CZ" dirty="0" smtClean="0"/>
              <a:t> – sazba za rok</a:t>
            </a:r>
            <a:endParaRPr lang="cs-CZ" dirty="0" smtClean="0"/>
          </a:p>
          <a:p>
            <a:pPr marL="800100" lvl="1" indent="-342900">
              <a:buFontTx/>
              <a:buAutoNum type="alphaLcParenR"/>
              <a:defRPr/>
            </a:pPr>
            <a:r>
              <a:rPr lang="cs-CZ" dirty="0"/>
              <a:t>p</a:t>
            </a:r>
            <a:r>
              <a:rPr lang="cs-CZ" dirty="0" smtClean="0"/>
              <a:t>rocentuální anuita</a:t>
            </a:r>
            <a:endParaRPr lang="cs-CZ" dirty="0" smtClean="0"/>
          </a:p>
          <a:p>
            <a:pPr marL="800100" lvl="1" indent="-342900">
              <a:buFontTx/>
              <a:buAutoNum type="alphaLcParenR"/>
              <a:defRPr/>
            </a:pPr>
            <a:r>
              <a:rPr lang="cs-CZ" dirty="0"/>
              <a:t>p</a:t>
            </a:r>
            <a:r>
              <a:rPr lang="cs-CZ" dirty="0" smtClean="0"/>
              <a:t>římá úměra</a:t>
            </a:r>
            <a:endParaRPr lang="cs-CZ" dirty="0" smtClean="0"/>
          </a:p>
        </p:txBody>
      </p:sp>
      <p:sp>
        <p:nvSpPr>
          <p:cNvPr id="13322" name="TextovéPole 3"/>
          <p:cNvSpPr txBox="1">
            <a:spLocks noChangeArrowheads="1"/>
          </p:cNvSpPr>
          <p:nvPr/>
        </p:nvSpPr>
        <p:spPr bwMode="auto">
          <a:xfrm>
            <a:off x="280988" y="4724400"/>
            <a:ext cx="83359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dirty="0"/>
              <a:t>3. </a:t>
            </a:r>
            <a:r>
              <a:rPr lang="cs-CZ" b="1" dirty="0" smtClean="0"/>
              <a:t>Co znamená zkratka </a:t>
            </a:r>
            <a:r>
              <a:rPr lang="cs-CZ" b="1" dirty="0" smtClean="0">
                <a:hlinkClick r:id="rId3"/>
              </a:rPr>
              <a:t>RPSN</a:t>
            </a:r>
            <a:r>
              <a:rPr lang="cs-CZ" b="1" dirty="0" smtClean="0"/>
              <a:t>? </a:t>
            </a:r>
            <a:endParaRPr lang="cs-CZ" dirty="0"/>
          </a:p>
          <a:p>
            <a:pPr lvl="1" eaLnBrk="1" hangingPunct="1">
              <a:buFontTx/>
              <a:buAutoNum type="alphaLcParenR"/>
            </a:pPr>
            <a:r>
              <a:rPr lang="cs-CZ" dirty="0"/>
              <a:t>r</a:t>
            </a:r>
            <a:r>
              <a:rPr lang="cs-CZ" dirty="0" smtClean="0"/>
              <a:t>oční platby spojené s nesplácením</a:t>
            </a:r>
            <a:endParaRPr lang="cs-CZ" dirty="0"/>
          </a:p>
          <a:p>
            <a:pPr lvl="1" eaLnBrk="1" hangingPunct="1">
              <a:buFontTx/>
              <a:buAutoNum type="alphaLcParenR"/>
            </a:pPr>
            <a:r>
              <a:rPr lang="cs-CZ" dirty="0"/>
              <a:t>r</a:t>
            </a:r>
            <a:r>
              <a:rPr lang="cs-CZ" dirty="0" smtClean="0"/>
              <a:t>oční procentní souhrn všech nákladů</a:t>
            </a:r>
            <a:endParaRPr lang="cs-CZ" dirty="0"/>
          </a:p>
          <a:p>
            <a:pPr lvl="1" eaLnBrk="1" hangingPunct="1">
              <a:buFontTx/>
              <a:buAutoNum type="alphaLcParenR"/>
            </a:pPr>
            <a:r>
              <a:rPr lang="cs-CZ" dirty="0"/>
              <a:t>r</a:t>
            </a:r>
            <a:r>
              <a:rPr lang="cs-CZ" dirty="0" smtClean="0"/>
              <a:t>oční procentní sazba nákladů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835696" y="3356992"/>
            <a:ext cx="1224136" cy="378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měsíční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835696" y="3645024"/>
            <a:ext cx="1224136" cy="378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kvartální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835696" y="3914125"/>
            <a:ext cx="1224136" cy="378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denní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334332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1"/>
          <p:cNvSpPr txBox="1">
            <a:spLocks/>
          </p:cNvSpPr>
          <p:nvPr/>
        </p:nvSpPr>
        <p:spPr bwMode="auto">
          <a:xfrm>
            <a:off x="269875" y="333375"/>
            <a:ext cx="7016750" cy="431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cs-CZ"/>
            </a:defPPr>
            <a:lvl1pPr marL="342900" indent="-342900">
              <a:spcBef>
                <a:spcPct val="20000"/>
              </a:spcBef>
              <a:buClr>
                <a:srgbClr val="EB0000"/>
              </a:buClr>
              <a:defRPr sz="2400" b="1" i="0" cap="all" baseline="0">
                <a:solidFill>
                  <a:srgbClr val="EB0000"/>
                </a:solidFill>
                <a:latin typeface="+mn-lt"/>
              </a:defRPr>
            </a:lvl1pPr>
            <a:lvl2pPr>
              <a:defRPr sz="3600">
                <a:solidFill>
                  <a:srgbClr val="EB0000"/>
                </a:solidFill>
              </a:defRPr>
            </a:lvl2pPr>
            <a:lvl3pPr>
              <a:defRPr sz="3600">
                <a:solidFill>
                  <a:srgbClr val="EB0000"/>
                </a:solidFill>
              </a:defRPr>
            </a:lvl3pPr>
            <a:lvl4pPr>
              <a:defRPr sz="3600">
                <a:solidFill>
                  <a:srgbClr val="EB0000"/>
                </a:solidFill>
              </a:defRPr>
            </a:lvl4pPr>
            <a:lvl5pPr>
              <a:defRPr sz="3600">
                <a:solidFill>
                  <a:srgbClr val="EB0000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B0000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B0000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B0000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B0000"/>
                </a:solidFill>
              </a:defRPr>
            </a:lvl9pPr>
          </a:lstStyle>
          <a:p>
            <a:pPr>
              <a:defRPr/>
            </a:pPr>
            <a:r>
              <a:rPr lang="cs-CZ" dirty="0" smtClean="0"/>
              <a:t>OTÁZKY</a:t>
            </a:r>
            <a:endParaRPr lang="cs-CZ" dirty="0" smtClean="0"/>
          </a:p>
        </p:txBody>
      </p:sp>
      <p:sp>
        <p:nvSpPr>
          <p:cNvPr id="13321" name="TextovéPole 3"/>
          <p:cNvSpPr txBox="1">
            <a:spLocks noChangeArrowheads="1"/>
          </p:cNvSpPr>
          <p:nvPr/>
        </p:nvSpPr>
        <p:spPr bwMode="auto">
          <a:xfrm>
            <a:off x="280988" y="2852936"/>
            <a:ext cx="8323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dirty="0" smtClean="0"/>
              <a:t>5.  Co znamenají zkratky SHA, BEN, OUR?  </a:t>
            </a:r>
            <a:endParaRPr lang="cs-CZ" sz="16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539552" y="5445918"/>
            <a:ext cx="1512168" cy="287338"/>
          </a:xfrm>
          <a:prstGeom prst="roundRect">
            <a:avLst/>
          </a:prstGeom>
          <a:solidFill>
            <a:srgbClr val="99FF66"/>
          </a:solidFill>
          <a:ln w="317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E692A6"/>
              </a:solidFill>
            </a:endParaRPr>
          </a:p>
        </p:txBody>
      </p:sp>
      <p:sp>
        <p:nvSpPr>
          <p:cNvPr id="9" name="TextovéPole 3"/>
          <p:cNvSpPr txBox="1"/>
          <p:nvPr/>
        </p:nvSpPr>
        <p:spPr bwMode="auto">
          <a:xfrm>
            <a:off x="280988" y="1303600"/>
            <a:ext cx="83232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4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 Co znamená zkratka SEPA?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335699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SHA</a:t>
            </a:r>
            <a:r>
              <a:rPr lang="cs-CZ" dirty="0"/>
              <a:t> (</a:t>
            </a:r>
            <a:r>
              <a:rPr lang="cs-CZ" dirty="0" err="1"/>
              <a:t>shared</a:t>
            </a:r>
            <a:r>
              <a:rPr lang="cs-CZ" dirty="0"/>
              <a:t>) - plátce hradí poplatky své bance, příjemce zas své.</a:t>
            </a:r>
          </a:p>
          <a:p>
            <a:r>
              <a:rPr lang="cs-CZ" b="1" dirty="0"/>
              <a:t>BEN</a:t>
            </a:r>
            <a:r>
              <a:rPr lang="cs-CZ" dirty="0"/>
              <a:t> (</a:t>
            </a:r>
            <a:r>
              <a:rPr lang="cs-CZ" dirty="0" err="1"/>
              <a:t>beneficiary</a:t>
            </a:r>
            <a:r>
              <a:rPr lang="cs-CZ" dirty="0"/>
              <a:t>) – všechny poplatky mezinárodní platby hradí příjemce platby.</a:t>
            </a:r>
          </a:p>
          <a:p>
            <a:r>
              <a:rPr lang="cs-CZ" b="1" dirty="0"/>
              <a:t>OUR</a:t>
            </a:r>
            <a:r>
              <a:rPr lang="cs-CZ" dirty="0"/>
              <a:t> (</a:t>
            </a:r>
            <a:r>
              <a:rPr lang="cs-CZ" dirty="0" err="1"/>
              <a:t>our</a:t>
            </a:r>
            <a:r>
              <a:rPr lang="cs-CZ" dirty="0"/>
              <a:t>) – veškeré poplatky zahraniční platby hradí plátce.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79512" y="184482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cs-CZ" dirty="0"/>
              <a:t>Single </a:t>
            </a:r>
            <a:r>
              <a:rPr lang="cs-CZ" dirty="0" err="1"/>
              <a:t>Payment</a:t>
            </a:r>
            <a:r>
              <a:rPr lang="cs-CZ" dirty="0"/>
              <a:t> Area – zjednodušený režim zahraničních plateb v rámci Evropské unie. </a:t>
            </a:r>
          </a:p>
        </p:txBody>
      </p:sp>
      <p:sp>
        <p:nvSpPr>
          <p:cNvPr id="13322" name="TextovéPole 3"/>
          <p:cNvSpPr txBox="1">
            <a:spLocks noChangeArrowheads="1"/>
          </p:cNvSpPr>
          <p:nvPr/>
        </p:nvSpPr>
        <p:spPr bwMode="auto">
          <a:xfrm>
            <a:off x="280988" y="4627002"/>
            <a:ext cx="833596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/>
            <a:r>
              <a:rPr lang="cs-CZ" b="1" dirty="0" smtClean="0"/>
              <a:t>6. </a:t>
            </a:r>
            <a:r>
              <a:rPr lang="cs-CZ" b="1" dirty="0"/>
              <a:t>Pokud si rozhodnete vyměnit české koruny za americké dolary, který </a:t>
            </a:r>
            <a:endParaRPr lang="cs-CZ" b="1" dirty="0" smtClean="0"/>
          </a:p>
          <a:p>
            <a:pPr lvl="0"/>
            <a:r>
              <a:rPr lang="cs-CZ" b="1" dirty="0" smtClean="0"/>
              <a:t>    kurz </a:t>
            </a:r>
            <a:r>
              <a:rPr lang="cs-CZ" b="1" dirty="0"/>
              <a:t>směnárna nebo </a:t>
            </a:r>
            <a:r>
              <a:rPr lang="cs-CZ" b="1" dirty="0" smtClean="0"/>
              <a:t>banka použije?</a:t>
            </a:r>
          </a:p>
          <a:p>
            <a:pPr lvl="0"/>
            <a:endParaRPr lang="cs-CZ" dirty="0">
              <a:latin typeface="+mn-lt"/>
            </a:endParaRPr>
          </a:p>
          <a:p>
            <a:pPr lvl="0"/>
            <a:r>
              <a:rPr lang="cs-CZ" dirty="0" smtClean="0">
                <a:latin typeface="+mn-lt"/>
              </a:rPr>
              <a:t>     USD </a:t>
            </a:r>
            <a:r>
              <a:rPr lang="cs-CZ" dirty="0">
                <a:latin typeface="+mn-lt"/>
              </a:rPr>
              <a:t>– prodej</a:t>
            </a:r>
          </a:p>
          <a:p>
            <a:pPr lvl="0"/>
            <a:r>
              <a:rPr lang="cs-CZ" dirty="0" smtClean="0">
                <a:latin typeface="+mn-lt"/>
              </a:rPr>
              <a:t>     USD </a:t>
            </a:r>
            <a:r>
              <a:rPr lang="cs-CZ" dirty="0">
                <a:latin typeface="+mn-lt"/>
              </a:rPr>
              <a:t>– nákup</a:t>
            </a:r>
          </a:p>
          <a:p>
            <a:pPr lvl="0"/>
            <a:r>
              <a:rPr lang="cs-CZ" dirty="0" smtClean="0">
                <a:latin typeface="+mn-lt"/>
              </a:rPr>
              <a:t>     CZK </a:t>
            </a:r>
            <a:r>
              <a:rPr lang="cs-CZ" dirty="0">
                <a:latin typeface="+mn-lt"/>
              </a:rPr>
              <a:t>– </a:t>
            </a:r>
            <a:r>
              <a:rPr lang="cs-CZ" dirty="0" smtClean="0">
                <a:latin typeface="+mn-lt"/>
              </a:rPr>
              <a:t>prodej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4868725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423</Words>
  <Application>Microsoft Office PowerPoint</Application>
  <PresentationFormat>Předvádění na obrazovce (4:3)</PresentationFormat>
  <Paragraphs>106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Václavíková</dc:creator>
  <cp:lastModifiedBy>Martina Václavíková</cp:lastModifiedBy>
  <cp:revision>19</cp:revision>
  <dcterms:created xsi:type="dcterms:W3CDTF">2016-08-18T14:14:27Z</dcterms:created>
  <dcterms:modified xsi:type="dcterms:W3CDTF">2016-08-24T09:17:06Z</dcterms:modified>
</cp:coreProperties>
</file>